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7" r:id="rId3"/>
    <p:sldId id="278" r:id="rId4"/>
    <p:sldId id="279" r:id="rId5"/>
    <p:sldId id="284" r:id="rId6"/>
    <p:sldId id="280" r:id="rId7"/>
    <p:sldId id="285" r:id="rId8"/>
    <p:sldId id="287" r:id="rId9"/>
    <p:sldId id="286" r:id="rId10"/>
    <p:sldId id="289" r:id="rId11"/>
    <p:sldId id="291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Charlottesville Wine Story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577463-F014-4844-AD60-76E6B5A3FB50}"/>
              </a:ext>
            </a:extLst>
          </p:cNvPr>
          <p:cNvSpPr txBox="1">
            <a:spLocks/>
          </p:cNvSpPr>
          <p:nvPr/>
        </p:nvSpPr>
        <p:spPr>
          <a:xfrm>
            <a:off x="1066800" y="6143151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Michael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Kolonay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Jordan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Stephen Morris - Siddharth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Surapeneni</a:t>
            </a:r>
            <a:endParaRPr lang="en-US" b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4898 wines:</a:t>
            </a:r>
          </a:p>
          <a:p>
            <a:pPr lvl="1"/>
            <a:r>
              <a:rPr lang="en-US" dirty="0"/>
              <a:t>1060 high quality</a:t>
            </a:r>
          </a:p>
          <a:p>
            <a:pPr lvl="1"/>
            <a:r>
              <a:rPr lang="en-US" dirty="0"/>
              <a:t>3838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532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and Citric Acid by Quality </a:t>
            </a:r>
          </a:p>
        </p:txBody>
      </p:sp>
      <p:pic>
        <p:nvPicPr>
          <p:cNvPr id="5122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2090CE-2564-4F0D-9587-49E8500D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600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4AAC38-46B4-4EF2-80B9-0256B434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678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Chlorides and Residual Sugar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717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76EC40-798A-43E0-9110-E7E3E344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0056DD-AD55-41A9-92B0-CFCEAAB8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Boxplots of Density and Total Sulfur Dioxide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8194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9CE70C-5E6B-4C96-B5D2-5A26943A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3EBE55-E91F-4AE9-9976-7A760481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4833CE-CFF4-4371-AC88-13BC0F12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60" y="2157413"/>
            <a:ext cx="7891880" cy="40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wines:</a:t>
            </a:r>
          </a:p>
          <a:p>
            <a:pPr lvl="1"/>
            <a:r>
              <a:rPr lang="en-US" dirty="0"/>
              <a:t>113 high quality</a:t>
            </a:r>
          </a:p>
          <a:p>
            <a:pPr lvl="1"/>
            <a:r>
              <a:rPr lang="en-US" dirty="0"/>
              <a:t>687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5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426544B-E4D6-4327-BA89-9F1EF97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2273427"/>
            <a:ext cx="3654640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AD316ED-4635-4AAB-B299-DDB155E0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54640" cy="39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Volatile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B1BB16-E4B9-4DB3-8357-A7853C7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04" y="2273426"/>
            <a:ext cx="3672395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A3EA94E-FCF8-46E7-8A70-BF8415F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806312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Sulphates, Density, and Citric Acid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6F6E4-186D-4C55-AE21-D947BC5AA556}"/>
              </a:ext>
            </a:extLst>
          </p:cNvPr>
          <p:cNvGrpSpPr/>
          <p:nvPr/>
        </p:nvGrpSpPr>
        <p:grpSpPr>
          <a:xfrm>
            <a:off x="762443" y="2273426"/>
            <a:ext cx="10667114" cy="3644965"/>
            <a:chOff x="-962494" y="2273426"/>
            <a:chExt cx="10667114" cy="3644965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59A1F804-31BD-43A9-BBB4-8F19EED90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769" y="2273426"/>
              <a:ext cx="3375633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FE709523-C474-44AA-AD44-F36FA347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401" y="2273426"/>
              <a:ext cx="3370219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01A98968-DEB9-4580-B9C9-70CB48F3C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2494" y="2273426"/>
              <a:ext cx="3921264" cy="357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3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Fixed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672F03D-8903-4623-88A6-1B45CC6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78315" cy="39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F48A023-E04F-4ED2-97B7-0A4035AD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84" y="2273426"/>
            <a:ext cx="3678315" cy="39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Executive Summary</a:t>
            </a:r>
          </a:p>
          <a:p>
            <a:r>
              <a:rPr lang="en-US" dirty="0"/>
              <a:t>Data Background</a:t>
            </a:r>
          </a:p>
          <a:p>
            <a:r>
              <a:rPr lang="en-US" dirty="0"/>
              <a:t>White Wines Analysis</a:t>
            </a:r>
          </a:p>
          <a:p>
            <a:r>
              <a:rPr lang="en-US" dirty="0"/>
              <a:t>Red Wines Analysis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23AA20-5247-4D9C-B65F-DC69B6483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79" y="2273426"/>
            <a:ext cx="7025843" cy="39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</a:t>
            </a:r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New winery planning to open next year in Charlottesville</a:t>
            </a:r>
            <a:endParaRPr lang="en-US" dirty="0"/>
          </a:p>
          <a:p>
            <a:r>
              <a:rPr lang="en-US" dirty="0"/>
              <a:t>N</a:t>
            </a:r>
            <a:r>
              <a:rPr lang="en-US" b="0" i="0" u="none" strike="noStrike" dirty="0">
                <a:effectLst/>
              </a:rPr>
              <a:t>iche market for high quality Portuguese wine</a:t>
            </a:r>
          </a:p>
          <a:p>
            <a:pPr lvl="1"/>
            <a:r>
              <a:rPr lang="en-US" b="0" i="0" u="none" strike="noStrike" dirty="0">
                <a:effectLst/>
              </a:rPr>
              <a:t>Quality 7 or higher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Understand and differentiate characteristics of Portuguese wine</a:t>
            </a:r>
          </a:p>
          <a:p>
            <a:pPr lvl="1"/>
            <a:r>
              <a:rPr lang="en-US" b="0" i="0" u="none" strike="noStrike" dirty="0">
                <a:effectLst/>
              </a:rPr>
              <a:t>Generate predictive model for best quality</a:t>
            </a:r>
          </a:p>
          <a:p>
            <a:r>
              <a:rPr lang="en-US" dirty="0"/>
              <a:t>Precision – distinguishing high quality wines</a:t>
            </a:r>
          </a:p>
          <a:p>
            <a:pPr lvl="1"/>
            <a:r>
              <a:rPr lang="en-US" dirty="0"/>
              <a:t>True Positive vs.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899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Residual Sugars (increase -&gt; high quality)</a:t>
            </a:r>
          </a:p>
          <a:p>
            <a:pPr lvl="1"/>
            <a:r>
              <a:rPr lang="en-US" dirty="0"/>
              <a:t>Chlorides (decrease -&gt; high quality)</a:t>
            </a:r>
          </a:p>
          <a:p>
            <a:pPr lvl="1"/>
            <a:r>
              <a:rPr lang="en-US" dirty="0"/>
              <a:t>Density (decrease -&gt; high quality)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A51AD9-B082-4FDA-B93B-8B1FBCF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66" y="952500"/>
            <a:ext cx="4442534" cy="30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82657"/>
              </p:ext>
            </p:extLst>
          </p:nvPr>
        </p:nvGraphicFramePr>
        <p:xfrm>
          <a:off x="1295400" y="4156818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55% Threshold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1848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431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112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0F19E-A472-4DF3-BBBE-C26F251EA6A6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5E2DE4-1B33-4039-88EB-177214DA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952500"/>
            <a:ext cx="4451412" cy="303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Sulphates (increase -&gt; high quality)</a:t>
            </a:r>
          </a:p>
          <a:p>
            <a:pPr lvl="1"/>
            <a:r>
              <a:rPr lang="en-US" dirty="0"/>
              <a:t>Volatile Acidity (decrease -&gt; high quality)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8765"/>
              </p:ext>
            </p:extLst>
          </p:nvPr>
        </p:nvGraphicFramePr>
        <p:xfrm>
          <a:off x="1295400" y="4174574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Red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45% Threshold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676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83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4AD9B1-87FB-4B6E-8B72-22F1304A1F87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 UCI Machine Learning Repository</a:t>
            </a:r>
          </a:p>
          <a:p>
            <a:pPr lvl="1"/>
            <a:r>
              <a:rPr lang="en-US" dirty="0">
                <a:hlinkClick r:id="rId2"/>
              </a:rPr>
              <a:t>https://archive.ics.uci.edu/ml/datasets/wine+quality</a:t>
            </a:r>
            <a:endParaRPr lang="en-US" dirty="0"/>
          </a:p>
          <a:p>
            <a:r>
              <a:rPr lang="en-US" dirty="0"/>
              <a:t>1599 red, 4898 white wines</a:t>
            </a:r>
          </a:p>
          <a:p>
            <a:r>
              <a:rPr lang="en-US" dirty="0"/>
              <a:t>1 response variable: Quality</a:t>
            </a:r>
          </a:p>
          <a:p>
            <a:pPr lvl="1"/>
            <a:r>
              <a:rPr lang="en-US" dirty="0"/>
              <a:t>Categorical:</a:t>
            </a:r>
          </a:p>
          <a:p>
            <a:pPr lvl="1"/>
            <a:r>
              <a:rPr lang="en-US" dirty="0"/>
              <a:t>“High” = 7 or higher</a:t>
            </a:r>
          </a:p>
          <a:p>
            <a:pPr lvl="1"/>
            <a:r>
              <a:rPr lang="en-US" dirty="0"/>
              <a:t>“Low” = 6 or lower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0C5FD6-01A6-48DE-80A9-4F2DD7A56657}"/>
              </a:ext>
            </a:extLst>
          </p:cNvPr>
          <p:cNvSpPr txBox="1">
            <a:spLocks/>
          </p:cNvSpPr>
          <p:nvPr/>
        </p:nvSpPr>
        <p:spPr>
          <a:xfrm>
            <a:off x="7391400" y="1828800"/>
            <a:ext cx="3505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predictor variables:</a:t>
            </a:r>
          </a:p>
          <a:p>
            <a:pPr lvl="1"/>
            <a:r>
              <a:rPr lang="en-US" dirty="0"/>
              <a:t>Alcohol</a:t>
            </a:r>
          </a:p>
          <a:p>
            <a:pPr lvl="1"/>
            <a:r>
              <a:rPr lang="en-US" dirty="0"/>
              <a:t>Residual Sugars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Total Sulphur Dioxide</a:t>
            </a:r>
          </a:p>
          <a:p>
            <a:pPr lvl="1"/>
            <a:r>
              <a:rPr lang="en-US" dirty="0"/>
              <a:t>Free Sulphur Dioxide</a:t>
            </a:r>
          </a:p>
          <a:p>
            <a:pPr lvl="1"/>
            <a:r>
              <a:rPr lang="en-US" dirty="0"/>
              <a:t>Sulphates </a:t>
            </a:r>
          </a:p>
          <a:p>
            <a:pPr lvl="1"/>
            <a:r>
              <a:rPr lang="en-US" dirty="0"/>
              <a:t>Fixed Acidity</a:t>
            </a:r>
          </a:p>
          <a:p>
            <a:pPr lvl="1"/>
            <a:r>
              <a:rPr lang="en-US" dirty="0"/>
              <a:t>Volatile Acidity</a:t>
            </a:r>
          </a:p>
          <a:p>
            <a:pPr lvl="1"/>
            <a:r>
              <a:rPr lang="en-US" dirty="0"/>
              <a:t>Citric Acid</a:t>
            </a:r>
          </a:p>
          <a:p>
            <a:pPr lvl="1"/>
            <a:r>
              <a:rPr lang="en-US" dirty="0"/>
              <a:t>Chlorides</a:t>
            </a:r>
          </a:p>
          <a:p>
            <a:pPr lvl="1"/>
            <a:r>
              <a:rPr lang="en-US" dirty="0"/>
              <a:t>pH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655584-8A50-4695-92A3-BD9BD854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3" y="914400"/>
            <a:ext cx="10849915" cy="53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6"/>
          <a:stretch/>
        </p:blipFill>
        <p:spPr bwMode="auto">
          <a:xfrm>
            <a:off x="2487955" y="914400"/>
            <a:ext cx="7216090" cy="5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2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/>
          <a:stretch/>
        </p:blipFill>
        <p:spPr bwMode="auto">
          <a:xfrm>
            <a:off x="2443365" y="914400"/>
            <a:ext cx="7305271" cy="5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63</TotalTime>
  <Words>474</Words>
  <Application>Microsoft Office PowerPoint</Application>
  <PresentationFormat>Widescreen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</vt:lpstr>
      <vt:lpstr>Times New Roman</vt:lpstr>
      <vt:lpstr>Red Line Business 16x9</vt:lpstr>
      <vt:lpstr>Vinho da ‘Ville</vt:lpstr>
      <vt:lpstr>Agenda</vt:lpstr>
      <vt:lpstr>Background - Vinho da ‘Ville</vt:lpstr>
      <vt:lpstr>Executive Summary</vt:lpstr>
      <vt:lpstr>Executive Summary</vt:lpstr>
      <vt:lpstr>Data Background</vt:lpstr>
      <vt:lpstr>Data Background</vt:lpstr>
      <vt:lpstr>Data Background</vt:lpstr>
      <vt:lpstr>Data Background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 da ‘Ville</dc:title>
  <dc:creator>Morris, Stephen A CPT USARMY ICOE (USA)</dc:creator>
  <cp:lastModifiedBy>Morris, Stephen A CPT USARMY ICOE (USA)</cp:lastModifiedBy>
  <cp:revision>12</cp:revision>
  <dcterms:created xsi:type="dcterms:W3CDTF">2020-08-06T13:21:20Z</dcterms:created>
  <dcterms:modified xsi:type="dcterms:W3CDTF">2020-08-06T14:24:52Z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